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85" r:id="rId2"/>
    <p:sldId id="434" r:id="rId3"/>
    <p:sldId id="256" r:id="rId4"/>
    <p:sldId id="295" r:id="rId5"/>
    <p:sldId id="296" r:id="rId6"/>
    <p:sldId id="435" r:id="rId7"/>
    <p:sldId id="436" r:id="rId8"/>
    <p:sldId id="457" r:id="rId9"/>
    <p:sldId id="449" r:id="rId10"/>
    <p:sldId id="442" r:id="rId11"/>
    <p:sldId id="451" r:id="rId12"/>
    <p:sldId id="458" r:id="rId13"/>
    <p:sldId id="441" r:id="rId14"/>
    <p:sldId id="444" r:id="rId15"/>
    <p:sldId id="455" r:id="rId16"/>
    <p:sldId id="445" r:id="rId17"/>
    <p:sldId id="446" r:id="rId18"/>
    <p:sldId id="456" r:id="rId19"/>
    <p:sldId id="443" r:id="rId20"/>
    <p:sldId id="440" r:id="rId21"/>
    <p:sldId id="437" r:id="rId22"/>
    <p:sldId id="448" r:id="rId23"/>
    <p:sldId id="447" r:id="rId24"/>
    <p:sldId id="439" r:id="rId25"/>
    <p:sldId id="459" r:id="rId26"/>
    <p:sldId id="450" r:id="rId27"/>
    <p:sldId id="438" r:id="rId28"/>
    <p:sldId id="454" r:id="rId29"/>
    <p:sldId id="328" r:id="rId30"/>
    <p:sldId id="265" r:id="rId31"/>
    <p:sldId id="257" r:id="rId3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tion 1" id="{42D8459F-7683-F84D-8DE6-C3C38246EA5E}">
          <p14:sldIdLst>
            <p14:sldId id="285"/>
            <p14:sldId id="434"/>
            <p14:sldId id="256"/>
            <p14:sldId id="295"/>
            <p14:sldId id="296"/>
            <p14:sldId id="435"/>
            <p14:sldId id="436"/>
            <p14:sldId id="457"/>
            <p14:sldId id="449"/>
            <p14:sldId id="442"/>
            <p14:sldId id="451"/>
            <p14:sldId id="458"/>
            <p14:sldId id="441"/>
            <p14:sldId id="444"/>
            <p14:sldId id="455"/>
            <p14:sldId id="445"/>
            <p14:sldId id="446"/>
            <p14:sldId id="456"/>
            <p14:sldId id="443"/>
            <p14:sldId id="440"/>
            <p14:sldId id="437"/>
            <p14:sldId id="448"/>
            <p14:sldId id="447"/>
            <p14:sldId id="439"/>
            <p14:sldId id="459"/>
            <p14:sldId id="450"/>
            <p14:sldId id="438"/>
            <p14:sldId id="454"/>
            <p14:sldId id="328"/>
            <p14:sldId id="265"/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den Ford" initials="BF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6E21"/>
    <a:srgbClr val="27BEC7"/>
    <a:srgbClr val="1DB14B"/>
    <a:srgbClr val="FFC20E"/>
    <a:srgbClr val="0090D2"/>
    <a:srgbClr val="5FBB46"/>
    <a:srgbClr val="939598"/>
    <a:srgbClr val="FFD800"/>
    <a:srgbClr val="003677"/>
    <a:srgbClr val="9E0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15" autoAdjust="0"/>
    <p:restoredTop sz="97586" autoAdjust="0"/>
  </p:normalViewPr>
  <p:slideViewPr>
    <p:cSldViewPr snapToGrid="0">
      <p:cViewPr varScale="1">
        <p:scale>
          <a:sx n="146" d="100"/>
          <a:sy n="146" d="100"/>
        </p:scale>
        <p:origin x="528" y="11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4F17F-797E-F743-99C7-34FA65335D3C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E63A2-433C-2447-B893-859ADBD60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22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media/image29.jpeg>
</file>

<file path=ppt/media/image3.png>
</file>

<file path=ppt/media/image30.jpg>
</file>

<file path=ppt/media/image31.jpeg>
</file>

<file path=ppt/media/image32.png>
</file>

<file path=ppt/media/image3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353FC-0869-45D3-95AF-CC29198471C2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65AC4-17B0-4E19-8496-B264E70A1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346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r="45401"/>
          <a:stretch/>
        </p:blipFill>
        <p:spPr>
          <a:xfrm>
            <a:off x="5781" y="1"/>
            <a:ext cx="3340734" cy="51434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2" y="444468"/>
            <a:ext cx="4559981" cy="1301315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380308" y="2455629"/>
            <a:ext cx="4520276" cy="7066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r">
              <a:defRPr lang="en-US" sz="4000" b="0" dirty="0">
                <a:solidFill>
                  <a:schemeClr val="tx2"/>
                </a:solidFill>
                <a:latin typeface="+mj-lt"/>
                <a:cs typeface="Segoe UI Light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2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80731" y="3159156"/>
            <a:ext cx="4520966" cy="4537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>
              <a:defRPr lang="en-US" dirty="0">
                <a:solidFill>
                  <a:srgbClr val="0090D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pic>
        <p:nvPicPr>
          <p:cNvPr id="8" name="Picture 7" descr="PASS_Logo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32" y="4660566"/>
            <a:ext cx="428460" cy="34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7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ED62-6306-E7AD-EA06-3587A262E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7512D-D8B7-1883-D9F6-6E8B0BF64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14484E-451D-3BDC-234A-4400F0E760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E78DF7-0F7D-4F96-7B87-86C568A568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0CF9AA-C704-CFE9-F248-7C29BDBBC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01861-0ADC-786B-F8D6-68F1DB188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B1D-5343-4916-A563-E57E2C2B5CD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464AD5-B934-95C7-BEF1-968232543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3AB34D-CDDD-8A56-54ED-B4B9ADE7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E5344-7CA3-4A49-ACB0-4E3B6DC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54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r="45401"/>
          <a:stretch/>
        </p:blipFill>
        <p:spPr>
          <a:xfrm>
            <a:off x="0" y="-594087"/>
            <a:ext cx="3725240" cy="573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5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52438" y="1385455"/>
            <a:ext cx="8242300" cy="3232727"/>
          </a:xfrm>
        </p:spPr>
        <p:txBody>
          <a:bodyPr>
            <a:noAutofit/>
          </a:bodyPr>
          <a:lstStyle>
            <a:lvl1pPr>
              <a:defRPr>
                <a:solidFill>
                  <a:srgbClr val="58585A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29054" y="482551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rgbClr val="0090D2"/>
                </a:solidFill>
              </a:defRPr>
            </a:lvl1pPr>
          </a:lstStyle>
          <a:p>
            <a:fld id="{2501BE23-1565-7B4A-A660-ADF397564F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470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31800" y="1119188"/>
            <a:ext cx="8261350" cy="3529012"/>
          </a:xfrm>
        </p:spPr>
        <p:txBody>
          <a:bodyPr/>
          <a:lstStyle>
            <a:lvl1pPr marL="0" indent="0">
              <a:buNone/>
              <a:defRPr sz="1800"/>
            </a:lvl1pPr>
            <a:lvl3pPr marL="295275" marR="0" indent="-2952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One Style </a:t>
            </a:r>
          </a:p>
          <a:p>
            <a:pPr lvl="0"/>
            <a:r>
              <a:rPr lang="en-US" dirty="0"/>
              <a:t>Body content, 18pt Segoe UI (gray)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Heading Two Style</a:t>
            </a:r>
          </a:p>
          <a:p>
            <a:pPr lvl="0"/>
            <a:r>
              <a:rPr lang="en-US" dirty="0"/>
              <a:t>Body content, 18pt Segoe UI (gray)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HEADING THREE STYLE</a:t>
            </a:r>
          </a:p>
          <a:p>
            <a:pPr lvl="0"/>
            <a:r>
              <a:rPr lang="en-US" dirty="0"/>
              <a:t>Body content, 18pt Segoe UI (gray)</a:t>
            </a:r>
          </a:p>
          <a:p>
            <a:pPr lvl="0"/>
            <a:endParaRPr lang="en-US" dirty="0"/>
          </a:p>
        </p:txBody>
      </p:sp>
      <p:sp>
        <p:nvSpPr>
          <p:cNvPr id="1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29054" y="482551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rgbClr val="0090D2"/>
                </a:solidFill>
              </a:defRPr>
            </a:lvl1pPr>
          </a:lstStyle>
          <a:p>
            <a:fld id="{2501BE23-1565-7B4A-A660-ADF397564F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418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53729"/>
            <a:ext cx="4038600" cy="3011738"/>
          </a:xfrm>
          <a:prstGeom prst="rect">
            <a:avLst/>
          </a:prstGeom>
        </p:spPr>
        <p:txBody>
          <a:bodyPr>
            <a:normAutofit/>
          </a:bodyPr>
          <a:lstStyle>
            <a:lvl1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1pPr>
            <a:lvl2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2pPr>
            <a:lvl3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3pPr>
            <a:lvl4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4pPr>
            <a:lvl5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51766" y="1376479"/>
            <a:ext cx="4040859" cy="307181"/>
          </a:xfrm>
          <a:prstGeom prst="rect">
            <a:avLst/>
          </a:prstGeom>
          <a:solidFill>
            <a:srgbClr val="0090D2"/>
          </a:solidFill>
          <a:ln>
            <a:noFill/>
          </a:ln>
        </p:spPr>
        <p:txBody>
          <a:bodyPr anchor="ctr"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636995" y="1376479"/>
            <a:ext cx="4040859" cy="307181"/>
          </a:xfrm>
          <a:prstGeom prst="rect">
            <a:avLst/>
          </a:prstGeom>
          <a:solidFill>
            <a:srgbClr val="0090D2"/>
          </a:solidFill>
          <a:ln>
            <a:noFill/>
          </a:ln>
        </p:spPr>
        <p:txBody>
          <a:bodyPr anchor="ctr"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2"/>
          </p:nvPr>
        </p:nvSpPr>
        <p:spPr>
          <a:xfrm>
            <a:off x="4638431" y="1753729"/>
            <a:ext cx="4038600" cy="3011738"/>
          </a:xfrm>
          <a:prstGeom prst="rect">
            <a:avLst/>
          </a:prstGeom>
        </p:spPr>
        <p:txBody>
          <a:bodyPr>
            <a:normAutofit/>
          </a:bodyPr>
          <a:lstStyle>
            <a:lvl1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1pPr>
            <a:lvl2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2pPr>
            <a:lvl3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3pPr>
            <a:lvl4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4pPr>
            <a:lvl5pPr marL="169863" indent="-169863">
              <a:spcAft>
                <a:spcPts val="600"/>
              </a:spcAft>
              <a:buClr>
                <a:srgbClr val="0090D2"/>
              </a:buClr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cs typeface="Segoe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29054" y="482551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rgbClr val="0090D2"/>
                </a:solidFill>
              </a:defRPr>
            </a:lvl1pPr>
          </a:lstStyle>
          <a:p>
            <a:fld id="{2501BE23-1565-7B4A-A660-ADF397564F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1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1592834" y="2190211"/>
            <a:ext cx="495344" cy="328154"/>
          </a:xfrm>
          <a:prstGeom prst="rect">
            <a:avLst/>
          </a:prstGeom>
        </p:spPr>
        <p:txBody>
          <a:bodyPr vert="horz" lIns="91440" tIns="0" rIns="91440" bIns="45720" rtlCol="0" anchor="ctr"/>
          <a:lstStyle>
            <a:lvl1pPr algn="l">
              <a:defRPr sz="800" b="0">
                <a:solidFill>
                  <a:schemeClr val="bg1"/>
                </a:solidFill>
              </a:defRPr>
            </a:lvl1pPr>
          </a:lstStyle>
          <a:p>
            <a:fld id="{D372AB51-BDCC-4F95-83CF-1CBB2D34E9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0184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34634" y="1427382"/>
            <a:ext cx="8229600" cy="32851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000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1800">
                <a:solidFill>
                  <a:schemeClr val="tx1"/>
                </a:solidFill>
                <a:latin typeface="Consolas"/>
                <a:cs typeface="Consolas"/>
              </a:defRPr>
            </a:lvl2pPr>
            <a:lvl3pPr marL="295275" indent="0">
              <a:buClr>
                <a:schemeClr val="accent3"/>
              </a:buClr>
              <a:buFontTx/>
              <a:buNone/>
              <a:defRPr sz="1600">
                <a:solidFill>
                  <a:schemeClr val="tx1"/>
                </a:solidFill>
                <a:latin typeface="Consolas"/>
                <a:cs typeface="Consolas"/>
              </a:defRPr>
            </a:lvl3pPr>
            <a:lvl4pPr marL="579438" indent="0">
              <a:buClr>
                <a:schemeClr val="accent3"/>
              </a:buClr>
              <a:buFontTx/>
              <a:buNone/>
              <a:defRPr sz="1600">
                <a:solidFill>
                  <a:schemeClr val="tx1"/>
                </a:solidFill>
                <a:latin typeface="Consolas"/>
                <a:cs typeface="Consolas"/>
              </a:defRPr>
            </a:lvl4pPr>
            <a:lvl5pPr marL="846138" indent="0">
              <a:buClr>
                <a:schemeClr val="accent3"/>
              </a:buClr>
              <a:buFontTx/>
              <a:buNone/>
              <a:defRPr sz="1600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solidFill>
                  <a:srgbClr val="0090D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 descr="PASS_Logo_gray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45" y="4856738"/>
            <a:ext cx="278306" cy="222671"/>
          </a:xfrm>
          <a:prstGeom prst="rect">
            <a:avLst/>
          </a:prstGeom>
        </p:spPr>
      </p:pic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29054" y="482551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rgbClr val="0090D2"/>
                </a:solidFill>
              </a:defRPr>
            </a:lvl1pPr>
          </a:lstStyle>
          <a:p>
            <a:fld id="{2501BE23-1565-7B4A-A660-ADF397564F8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31387"/>
          <a:stretch/>
        </p:blipFill>
        <p:spPr>
          <a:xfrm>
            <a:off x="0" y="-1"/>
            <a:ext cx="9144000" cy="13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499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r="35911"/>
          <a:stretch/>
        </p:blipFill>
        <p:spPr>
          <a:xfrm>
            <a:off x="5781" y="1"/>
            <a:ext cx="4208000" cy="5143498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14459" y="2393423"/>
            <a:ext cx="4445659" cy="7066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r">
              <a:defRPr lang="en-US" sz="5400" b="0" dirty="0">
                <a:solidFill>
                  <a:schemeClr val="tx2"/>
                </a:solidFill>
                <a:latin typeface="+mj-lt"/>
                <a:cs typeface="Segoe UI Light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13781" y="3096950"/>
            <a:ext cx="4446338" cy="4537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>
              <a:defRPr lang="en-US" sz="2400" dirty="0">
                <a:solidFill>
                  <a:schemeClr val="accent1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909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C771-EA88-47A6-A613-66BA5878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39A32-1242-4692-8CA0-E25E5CEAF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CE28B-8D91-4B97-96D1-00D001602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9/26/2025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CFEB2-3DFA-4B40-9C39-44CA81B4C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EB7AD-0EBD-4237-B1D9-20E53338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64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84177" y="436602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51227"/>
            <a:ext cx="8229600" cy="6129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57200" y="1130877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 descr="PASS_Logo_gray.png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45" y="4856738"/>
            <a:ext cx="278306" cy="2226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31387"/>
          <a:stretch/>
        </p:blipFill>
        <p:spPr>
          <a:xfrm>
            <a:off x="0" y="-1"/>
            <a:ext cx="9144000" cy="13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7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9" r:id="rId4"/>
    <p:sldLayoutId id="2147483652" r:id="rId5"/>
    <p:sldLayoutId id="2147483654" r:id="rId6"/>
    <p:sldLayoutId id="2147483657" r:id="rId7"/>
    <p:sldLayoutId id="2147483656" r:id="rId8"/>
    <p:sldLayoutId id="2147483661" r:id="rId9"/>
    <p:sldLayoutId id="2147483662" r:id="rId10"/>
  </p:sldLayoutIdLst>
  <p:hf hdr="0" ftr="0" dt="0"/>
  <p:txStyles>
    <p:titleStyle>
      <a:lvl1pPr marL="0" marR="0" indent="0" algn="l" defTabSz="457200" rtl="0" eaLnBrk="1" fontAlgn="auto" latinLnBrk="0" hangingPunct="1">
        <a:lnSpc>
          <a:spcPts val="35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3600" b="0" i="0" u="none" strike="noStrike" kern="1200" cap="none" spc="0" normalizeH="0" baseline="0">
          <a:ln>
            <a:noFill/>
          </a:ln>
          <a:solidFill>
            <a:schemeClr val="accent2"/>
          </a:solidFill>
          <a:effectLst/>
          <a:uLnTx/>
          <a:uFillTx/>
          <a:latin typeface="+mj-lt"/>
          <a:ea typeface="+mj-ea"/>
          <a:cs typeface="Segoe UI Light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/>
        <a:buNone/>
        <a:defRPr sz="2400" kern="1200">
          <a:solidFill>
            <a:srgbClr val="58585A"/>
          </a:solidFill>
          <a:latin typeface="+mn-lt"/>
          <a:ea typeface="+mn-ea"/>
          <a:cs typeface="Segoe UI"/>
        </a:defRPr>
      </a:lvl1pPr>
      <a:lvl2pPr marL="342900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 smtClean="0">
          <a:solidFill>
            <a:srgbClr val="58585A"/>
          </a:solidFill>
          <a:latin typeface="+mn-lt"/>
          <a:ea typeface="+mn-ea"/>
          <a:cs typeface="Segoe UI"/>
        </a:defRPr>
      </a:lvl2pPr>
      <a:lvl3pPr marL="638175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1800" kern="1200" dirty="0" smtClean="0">
          <a:solidFill>
            <a:srgbClr val="58585A"/>
          </a:solidFill>
          <a:latin typeface="+mn-lt"/>
          <a:ea typeface="+mn-ea"/>
          <a:cs typeface="Segoe UI"/>
        </a:defRPr>
      </a:lvl3pPr>
      <a:lvl4pPr marL="9223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1800" kern="1200" dirty="0" smtClean="0">
          <a:solidFill>
            <a:srgbClr val="58585A"/>
          </a:solidFill>
          <a:latin typeface="+mn-lt"/>
          <a:ea typeface="+mn-ea"/>
          <a:cs typeface="Segoe UI"/>
        </a:defRPr>
      </a:lvl4pPr>
      <a:lvl5pPr marL="11890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1800" kern="1200" dirty="0">
          <a:solidFill>
            <a:srgbClr val="58585A"/>
          </a:solidFill>
          <a:latin typeface="+mn-lt"/>
          <a:ea typeface="+mn-ea"/>
          <a:cs typeface="Segoe UI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sqlsaturday.com/nyc" TargetMode="External"/><Relationship Id="rId13" Type="http://schemas.openxmlformats.org/officeDocument/2006/relationships/hyperlink" Target="https://link.springer.com/search?dc.creator=Edward+Pollack" TargetMode="External"/><Relationship Id="rId18" Type="http://schemas.openxmlformats.org/officeDocument/2006/relationships/hyperlink" Target="https://www.transfinder.com/" TargetMode="External"/><Relationship Id="rId3" Type="http://schemas.openxmlformats.org/officeDocument/2006/relationships/hyperlink" Target="https://link.springer.com/book/10.1007/978-1-4842-8048-5" TargetMode="External"/><Relationship Id="rId21" Type="http://schemas.openxmlformats.org/officeDocument/2006/relationships/image" Target="../media/image11.png"/><Relationship Id="rId7" Type="http://schemas.openxmlformats.org/officeDocument/2006/relationships/hyperlink" Target="https://sqlsaturday.com/2024-08-03-sqlsaturday1083/" TargetMode="External"/><Relationship Id="rId12" Type="http://schemas.openxmlformats.org/officeDocument/2006/relationships/image" Target="../media/image6.jpeg"/><Relationship Id="rId17" Type="http://schemas.openxmlformats.org/officeDocument/2006/relationships/image" Target="../media/image9.jpeg"/><Relationship Id="rId2" Type="http://schemas.openxmlformats.org/officeDocument/2006/relationships/hyperlink" Target="https://link.springer.com/book/10.1007/978-1-4842-4318-3" TargetMode="External"/><Relationship Id="rId16" Type="http://schemas.openxmlformats.org/officeDocument/2006/relationships/hyperlink" Target="https://mvp.microsoft.com/en-US/MVP/profile/c7dc42d5-ff3e-ed11-bba3-000d3a197333" TargetMode="External"/><Relationship Id="rId20" Type="http://schemas.openxmlformats.org/officeDocument/2006/relationships/hyperlink" Target="https://sqlsaturday.com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red-gate.com/simple-talk/author/ed7alum-rpi-edu/" TargetMode="External"/><Relationship Id="rId11" Type="http://schemas.openxmlformats.org/officeDocument/2006/relationships/hyperlink" Target="https://www.linkedin.com/in/ed-pollack-65a3aa23/" TargetMode="External"/><Relationship Id="rId5" Type="http://schemas.openxmlformats.org/officeDocument/2006/relationships/hyperlink" Target="https://link.springer.com/book/10.1007/978-1-4842-5197-3" TargetMode="External"/><Relationship Id="rId15" Type="http://schemas.openxmlformats.org/officeDocument/2006/relationships/image" Target="../media/image8.png"/><Relationship Id="rId10" Type="http://schemas.openxmlformats.org/officeDocument/2006/relationships/hyperlink" Target="https://www.meetup.com/capital-area-sql-server-user-group/" TargetMode="External"/><Relationship Id="rId19" Type="http://schemas.openxmlformats.org/officeDocument/2006/relationships/image" Target="../media/image10.jpg"/><Relationship Id="rId4" Type="http://schemas.openxmlformats.org/officeDocument/2006/relationships/hyperlink" Target="https://link.springer.com/book/10.1007/978-1-4842-9215-0" TargetMode="External"/><Relationship Id="rId9" Type="http://schemas.openxmlformats.org/officeDocument/2006/relationships/hyperlink" Target="https://datadrivencommunity.com/" TargetMode="External"/><Relationship Id="rId14" Type="http://schemas.openxmlformats.org/officeDocument/2006/relationships/image" Target="../media/image7.jpeg"/><Relationship Id="rId22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e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qlshack.com/author/edward-pollack/" TargetMode="External"/><Relationship Id="rId3" Type="http://schemas.openxmlformats.org/officeDocument/2006/relationships/hyperlink" Target="https://www.linkedin.com/in/ed-pollack-65a3aa23/" TargetMode="External"/><Relationship Id="rId7" Type="http://schemas.openxmlformats.org/officeDocument/2006/relationships/hyperlink" Target="https://www.red-gate.com/simple-talk/author/ed7alum-rpi-edu/" TargetMode="External"/><Relationship Id="rId2" Type="http://schemas.openxmlformats.org/officeDocument/2006/relationships/hyperlink" Target="mailto:ed@edwardpollack.com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github.com/EdwardPollack" TargetMode="External"/><Relationship Id="rId5" Type="http://schemas.openxmlformats.org/officeDocument/2006/relationships/hyperlink" Target="https://sessionize.com/edward-pollack/" TargetMode="External"/><Relationship Id="rId4" Type="http://schemas.openxmlformats.org/officeDocument/2006/relationships/hyperlink" Target="https://mvp.microsoft.com/en-US/MVP/profile/c7dc42d5-ff3e-ed11-bba3-000d3a197333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87501" y="2859512"/>
            <a:ext cx="5125220" cy="706657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Quality AI Requires Quality Data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849086" y="3563039"/>
            <a:ext cx="7963635" cy="453733"/>
          </a:xfrm>
        </p:spPr>
        <p:txBody>
          <a:bodyPr/>
          <a:lstStyle/>
          <a:p>
            <a:pPr algn="r"/>
            <a:r>
              <a:rPr lang="en-US" i="1" dirty="0"/>
              <a:t>Lower Risk, Improve Results, Avoid Embarrassment!</a:t>
            </a:r>
          </a:p>
        </p:txBody>
      </p:sp>
      <p:sp>
        <p:nvSpPr>
          <p:cNvPr id="6" name="Subtitle 5"/>
          <p:cNvSpPr txBox="1">
            <a:spLocks/>
          </p:cNvSpPr>
          <p:nvPr/>
        </p:nvSpPr>
        <p:spPr>
          <a:xfrm>
            <a:off x="5863008" y="4422526"/>
            <a:ext cx="2949713" cy="45373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457200" rtl="0" eaLnBrk="1" latinLnBrk="0" hangingPunct="1">
              <a:lnSpc>
                <a:spcPts val="2800"/>
              </a:lnSpc>
              <a:spcBef>
                <a:spcPts val="500"/>
              </a:spcBef>
              <a:spcAft>
                <a:spcPts val="800"/>
              </a:spcAft>
              <a:buFont typeface="Arial"/>
              <a:buNone/>
              <a:defRPr sz="2400" kern="1200">
                <a:solidFill>
                  <a:schemeClr val="accent6">
                    <a:lumMod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ts val="2500"/>
              </a:lnSpc>
              <a:spcBef>
                <a:spcPts val="200"/>
              </a:spcBef>
              <a:spcAft>
                <a:spcPts val="200"/>
              </a:spcAft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SzPct val="100000"/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42913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1"/>
                </a:solidFill>
                <a:latin typeface="+mn-lt"/>
                <a:cs typeface="Century Gothic"/>
              </a:rPr>
              <a:t>Edward Pollack</a:t>
            </a:r>
          </a:p>
          <a:p>
            <a: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1"/>
                </a:solidFill>
                <a:latin typeface="+mn-lt"/>
                <a:cs typeface="Century Gothic"/>
              </a:rPr>
              <a:t>Microsoft Data Platform MVP</a:t>
            </a:r>
            <a:endParaRPr lang="en-US" sz="1400" dirty="0">
              <a:solidFill>
                <a:schemeClr val="tx1"/>
              </a:solidFill>
              <a:latin typeface="+mn-lt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95687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OLTP/App/Edge Data: Data Starts Here!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This is </a:t>
            </a:r>
            <a:r>
              <a:rPr lang="en-US" sz="3000" i="1" dirty="0">
                <a:solidFill>
                  <a:schemeClr val="tx1"/>
                </a:solidFill>
              </a:rPr>
              <a:t>bad application data</a:t>
            </a:r>
            <a:r>
              <a:rPr lang="en-US" sz="3000" dirty="0">
                <a:solidFill>
                  <a:schemeClr val="tx1"/>
                </a:solidFill>
              </a:rPr>
              <a:t>!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Its data journey </a:t>
            </a:r>
            <a:r>
              <a:rPr lang="en-US" sz="3000" i="1" dirty="0">
                <a:solidFill>
                  <a:schemeClr val="tx1"/>
                </a:solidFill>
              </a:rPr>
              <a:t>begins here</a:t>
            </a:r>
            <a:r>
              <a:rPr lang="en-US" sz="3000" dirty="0">
                <a:solidFill>
                  <a:schemeClr val="tx1"/>
                </a:solidFill>
              </a:rPr>
              <a:t>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Bad data from here will persist forever.</a:t>
            </a:r>
          </a:p>
        </p:txBody>
      </p:sp>
      <p:pic>
        <p:nvPicPr>
          <p:cNvPr id="6" name="Picture 5" descr="A cartoon of a trash can&#10;&#10;Description automatically generated">
            <a:extLst>
              <a:ext uri="{FF2B5EF4-FFF2-40B4-BE49-F238E27FC236}">
                <a16:creationId xmlns:a16="http://schemas.microsoft.com/office/drawing/2014/main" id="{BDE94873-D4D8-22A1-B686-400995E905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603" y="2945482"/>
            <a:ext cx="1500794" cy="201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69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C6A16-903B-FB50-2526-E3763970E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56FFA-2B2A-CFD0-6D75-BE04A0B8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Validate OLTP/App/Edge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2E89D3-C32E-C541-4B1E-A4360815831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Application constraints/restrictions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Routine data validation processes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Unique indexes/constraints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Foreign keys</a:t>
            </a:r>
          </a:p>
          <a:p>
            <a:pPr marL="34290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Check constraints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Many of the above!</a:t>
            </a:r>
          </a:p>
        </p:txBody>
      </p:sp>
    </p:spTree>
    <p:extLst>
      <p:ext uri="{BB962C8B-B14F-4D97-AF65-F5344CB8AC3E}">
        <p14:creationId xmlns:p14="http://schemas.microsoft.com/office/powerpoint/2010/main" val="2796471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A9C8A-0B3D-FF2A-92BE-A1366BABF2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C67B4-EB5C-41BE-09DF-91D5A9AA9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Validate ETL/ELT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A137EA2-8851-E94B-DFB7-14DF12BD326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Validate data during movement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Before vs. after testing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Metrics (Counts, min, max, sum, </a:t>
            </a:r>
            <a:r>
              <a:rPr lang="en-US" sz="3000" dirty="0" err="1">
                <a:solidFill>
                  <a:schemeClr val="tx1"/>
                </a:solidFill>
              </a:rPr>
              <a:t>etc</a:t>
            </a:r>
            <a:r>
              <a:rPr lang="en-US" sz="3000" dirty="0">
                <a:solidFill>
                  <a:schemeClr val="tx1"/>
                </a:solidFill>
              </a:rPr>
              <a:t>…)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Value-based validation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Are values realistic/correct?</a:t>
            </a:r>
          </a:p>
        </p:txBody>
      </p:sp>
    </p:spTree>
    <p:extLst>
      <p:ext uri="{BB962C8B-B14F-4D97-AF65-F5344CB8AC3E}">
        <p14:creationId xmlns:p14="http://schemas.microsoft.com/office/powerpoint/2010/main" val="312459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Validate OLAP/Report/Analytic Data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44500" y="1189512"/>
            <a:ext cx="8242300" cy="3232727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Validate data after movement: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Data size (row count, byte count, </a:t>
            </a:r>
            <a:r>
              <a:rPr lang="en-US" sz="2600" dirty="0" err="1">
                <a:solidFill>
                  <a:schemeClr val="tx1"/>
                </a:solidFill>
              </a:rPr>
              <a:t>etc</a:t>
            </a:r>
            <a:r>
              <a:rPr lang="en-US" sz="2600" dirty="0">
                <a:solidFill>
                  <a:schemeClr val="tx1"/>
                </a:solidFill>
              </a:rPr>
              <a:t>…)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Validate values (uniqueness, NULL? invalid values?)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Missing data?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Duplicate data?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Edge-cases?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Inconsistent values?</a:t>
            </a:r>
            <a:br>
              <a:rPr lang="en-US" sz="2600" dirty="0">
                <a:solidFill>
                  <a:schemeClr val="tx1"/>
                </a:solidFill>
              </a:rPr>
            </a:br>
            <a:endParaRPr lang="en-US" sz="2600" dirty="0">
              <a:solidFill>
                <a:schemeClr val="tx1"/>
              </a:solidFill>
            </a:endParaRPr>
          </a:p>
          <a:p>
            <a:pPr lvl="1" indent="0" algn="ctr">
              <a:spcBef>
                <a:spcPts val="0"/>
              </a:spcBef>
              <a:buNone/>
            </a:pPr>
            <a:r>
              <a:rPr lang="en-US" sz="2600" b="1" i="1" dirty="0">
                <a:solidFill>
                  <a:schemeClr val="bg2">
                    <a:lumMod val="75000"/>
                  </a:schemeClr>
                </a:solidFill>
              </a:rPr>
              <a:t>Validate BEFORE training models/RAG!</a:t>
            </a:r>
          </a:p>
        </p:txBody>
      </p:sp>
    </p:spTree>
    <p:extLst>
      <p:ext uri="{BB962C8B-B14F-4D97-AF65-F5344CB8AC3E}">
        <p14:creationId xmlns:p14="http://schemas.microsoft.com/office/powerpoint/2010/main" val="3151584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Post-Release Validation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When code changes, validate impacted data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Back up any data-to-be-modified!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Without QA, existing data/validation may become incomplete/incorrect.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C0F6E9-1B57-D8D6-D288-CDFAFA6BC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314" y="2827232"/>
            <a:ext cx="1476581" cy="1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06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4277D-DA48-6323-12F8-60BAEB540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CF69B-143A-19BA-DF4F-B6CA93E14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Columns &amp; Changed Meaning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05B427F-7900-B188-417B-75CB64393CE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New types/values added to existing data set.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Note the time-boundary and its significance!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How to handle new data points prior to release?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What to do when data meaning/definition changes.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Note when metrics are valid from/to</a:t>
            </a:r>
          </a:p>
        </p:txBody>
      </p:sp>
    </p:spTree>
    <p:extLst>
      <p:ext uri="{BB962C8B-B14F-4D97-AF65-F5344CB8AC3E}">
        <p14:creationId xmlns:p14="http://schemas.microsoft.com/office/powerpoint/2010/main" val="324231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Names/Data Types Matter!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52438" y="966651"/>
            <a:ext cx="8242300" cy="3651531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Poorly named data elements can trick AI (or us!) into making bad decisions.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Poorly typed data can confuse AI.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Is data excluded due to metadata values?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Check with original data source, if needed.</a:t>
            </a:r>
          </a:p>
          <a:p>
            <a:pPr lvl="0" algn="ctr">
              <a:spcBef>
                <a:spcPts val="0"/>
              </a:spcBef>
              <a:buClr>
                <a:srgbClr val="0090D2"/>
              </a:buClr>
            </a:pPr>
            <a:r>
              <a:rPr lang="en-US" sz="2600" i="1" dirty="0">
                <a:solidFill>
                  <a:schemeClr val="bg2">
                    <a:lumMod val="75000"/>
                  </a:schemeClr>
                </a:solidFill>
              </a:rPr>
              <a:t>Integer named “</a:t>
            </a:r>
            <a:r>
              <a:rPr lang="en-US" sz="2600" b="1" i="1" dirty="0">
                <a:solidFill>
                  <a:schemeClr val="bg2">
                    <a:lumMod val="75000"/>
                  </a:schemeClr>
                </a:solidFill>
              </a:rPr>
              <a:t>Invoice</a:t>
            </a:r>
            <a:r>
              <a:rPr lang="en-US" sz="2600" i="1" dirty="0">
                <a:solidFill>
                  <a:schemeClr val="bg2">
                    <a:lumMod val="75000"/>
                  </a:schemeClr>
                </a:solidFill>
              </a:rPr>
              <a:t>”? What is it?</a:t>
            </a:r>
          </a:p>
          <a:p>
            <a:pPr lvl="0" algn="ctr">
              <a:spcBef>
                <a:spcPts val="0"/>
              </a:spcBef>
              <a:buClr>
                <a:srgbClr val="0090D2"/>
              </a:buClr>
            </a:pPr>
            <a:r>
              <a:rPr lang="en-US" sz="2600" i="1" dirty="0">
                <a:solidFill>
                  <a:schemeClr val="bg2">
                    <a:lumMod val="75000"/>
                  </a:schemeClr>
                </a:solidFill>
              </a:rPr>
              <a:t>Datetime named “</a:t>
            </a:r>
            <a:r>
              <a:rPr lang="en-US" sz="2600" b="1" i="1" dirty="0" err="1">
                <a:solidFill>
                  <a:schemeClr val="bg2">
                    <a:lumMod val="75000"/>
                  </a:schemeClr>
                </a:solidFill>
              </a:rPr>
              <a:t>EntryTime</a:t>
            </a:r>
            <a:r>
              <a:rPr lang="en-US" sz="2600" i="1" dirty="0">
                <a:solidFill>
                  <a:schemeClr val="bg2">
                    <a:lumMod val="75000"/>
                  </a:schemeClr>
                </a:solidFill>
              </a:rPr>
              <a:t>”? Is it date/time or time?</a:t>
            </a:r>
          </a:p>
          <a:p>
            <a:pPr lvl="0" algn="ctr">
              <a:spcBef>
                <a:spcPts val="0"/>
              </a:spcBef>
              <a:buClr>
                <a:srgbClr val="0090D2"/>
              </a:buClr>
            </a:pPr>
            <a:r>
              <a:rPr lang="en-US" sz="2600" i="1" dirty="0">
                <a:solidFill>
                  <a:schemeClr val="bg2">
                    <a:lumMod val="75000"/>
                  </a:schemeClr>
                </a:solidFill>
              </a:rPr>
              <a:t>Column named “</a:t>
            </a:r>
            <a:r>
              <a:rPr lang="en-US" sz="2600" b="1" i="1" dirty="0" err="1">
                <a:solidFill>
                  <a:schemeClr val="bg2">
                    <a:lumMod val="75000"/>
                  </a:schemeClr>
                </a:solidFill>
              </a:rPr>
              <a:t>IsDeleted</a:t>
            </a:r>
            <a:r>
              <a:rPr lang="en-US" sz="2600" i="1" dirty="0">
                <a:solidFill>
                  <a:schemeClr val="bg2">
                    <a:lumMod val="75000"/>
                  </a:schemeClr>
                </a:solidFill>
              </a:rPr>
              <a:t>”: Should AI use this data?</a:t>
            </a:r>
          </a:p>
        </p:txBody>
      </p:sp>
    </p:spTree>
    <p:extLst>
      <p:ext uri="{BB962C8B-B14F-4D97-AF65-F5344CB8AC3E}">
        <p14:creationId xmlns:p14="http://schemas.microsoft.com/office/powerpoint/2010/main" val="1688198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Note: Training Data vs. RAG Data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Both are important for a scalable AI application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Both can experience bad data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Bad training data = misbehaving model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Bad RAG data = incorrect responses</a:t>
            </a:r>
          </a:p>
        </p:txBody>
      </p:sp>
    </p:spTree>
    <p:extLst>
      <p:ext uri="{BB962C8B-B14F-4D97-AF65-F5344CB8AC3E}">
        <p14:creationId xmlns:p14="http://schemas.microsoft.com/office/powerpoint/2010/main" val="3053296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89216-7727-E3E0-904D-02B09AD5E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79FEC-9BF5-3F4F-526B-D58622598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Documentation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45EF34-6A55-0D5B-A6A1-43DDB8763E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Maintain documentation on critical data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Data Dictionary?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Sharable between teams/departments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Document processes that copy/move/transform data.</a:t>
            </a:r>
          </a:p>
        </p:txBody>
      </p:sp>
    </p:spTree>
    <p:extLst>
      <p:ext uri="{BB962C8B-B14F-4D97-AF65-F5344CB8AC3E}">
        <p14:creationId xmlns:p14="http://schemas.microsoft.com/office/powerpoint/2010/main" val="3215214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274501" y="511249"/>
            <a:ext cx="8242300" cy="3232727"/>
          </a:xfrm>
        </p:spPr>
        <p:txBody>
          <a:bodyPr/>
          <a:lstStyle/>
          <a:p>
            <a:pPr lvl="0" algn="ctr">
              <a:spcBef>
                <a:spcPts val="0"/>
              </a:spcBef>
              <a:buClr>
                <a:srgbClr val="0090D2"/>
              </a:buClr>
            </a:pPr>
            <a:endParaRPr lang="en-US" sz="6500" b="1" i="1" dirty="0">
              <a:solidFill>
                <a:schemeClr val="bg2">
                  <a:lumMod val="75000"/>
                </a:schemeClr>
              </a:solidFill>
            </a:endParaRPr>
          </a:p>
          <a:p>
            <a:pPr lvl="0" algn="ctr">
              <a:spcBef>
                <a:spcPts val="0"/>
              </a:spcBef>
              <a:buClr>
                <a:srgbClr val="0090D2"/>
              </a:buClr>
            </a:pPr>
            <a:r>
              <a:rPr lang="en-US" sz="6500" b="1" i="1" dirty="0">
                <a:solidFill>
                  <a:schemeClr val="bg2">
                    <a:lumMod val="75000"/>
                  </a:schemeClr>
                </a:solidFill>
              </a:rPr>
              <a:t>How do we</a:t>
            </a:r>
            <a:br>
              <a:rPr lang="en-US" sz="6500" b="1" i="1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sz="6500" b="1" i="1" dirty="0">
                <a:solidFill>
                  <a:schemeClr val="bg2">
                    <a:lumMod val="75000"/>
                  </a:schemeClr>
                </a:solidFill>
              </a:rPr>
              <a:t>cheat bad data?</a:t>
            </a:r>
          </a:p>
        </p:txBody>
      </p:sp>
    </p:spTree>
    <p:extLst>
      <p:ext uri="{BB962C8B-B14F-4D97-AF65-F5344CB8AC3E}">
        <p14:creationId xmlns:p14="http://schemas.microsoft.com/office/powerpoint/2010/main" val="446410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943" y="-12101"/>
            <a:ext cx="7712651" cy="585661"/>
          </a:xfrm>
        </p:spPr>
        <p:txBody>
          <a:bodyPr/>
          <a:lstStyle/>
          <a:p>
            <a:r>
              <a:rPr lang="en-US" dirty="0"/>
              <a:t>Ed Pollack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942" y="519554"/>
            <a:ext cx="8224118" cy="3751008"/>
          </a:xfrm>
        </p:spPr>
        <p:txBody>
          <a:bodyPr>
            <a:normAutofit fontScale="70000" lnSpcReduction="20000"/>
          </a:bodyPr>
          <a:lstStyle/>
          <a:p>
            <a:pPr marL="257154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Microsoft Data Platform MVP</a:t>
            </a:r>
          </a:p>
          <a:p>
            <a:pPr marL="257154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Published author of:</a:t>
            </a: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Dynamic SQL: Applications, Performance, and Security, 2</a:t>
            </a:r>
            <a:r>
              <a:rPr lang="en-US" baseline="30000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nd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 Edition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3"/>
              </a:rPr>
              <a:t>Analytics Optimization with Columnstore Indexes in SQL Server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895301" lvl="2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en-US" baseline="30000" dirty="0">
                <a:solidFill>
                  <a:schemeClr val="tx1"/>
                </a:solidFill>
                <a:latin typeface="Arial" panose="020B0604020202020204" pitchFamily="34" charset="0"/>
              </a:rPr>
              <a:t>nd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 edition forthcoming in spring 2026.</a:t>
            </a: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4"/>
              </a:rPr>
              <a:t>Expert Performance Indexing in SQL Server, 4</a:t>
            </a:r>
            <a:r>
              <a:rPr lang="en-US" baseline="30000" dirty="0">
                <a:solidFill>
                  <a:schemeClr val="tx1"/>
                </a:solidFill>
                <a:latin typeface="Arial" panose="020B0604020202020204" pitchFamily="34" charset="0"/>
                <a:hlinkClick r:id="rId4"/>
              </a:rPr>
              <a:t>th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4"/>
              </a:rPr>
              <a:t> Edition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Published in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5"/>
              </a:rPr>
              <a:t>Expert T-SQL Functions in SQL Server, 3</a:t>
            </a:r>
            <a:r>
              <a:rPr lang="en-US" baseline="30000" dirty="0">
                <a:solidFill>
                  <a:schemeClr val="tx1"/>
                </a:solidFill>
                <a:latin typeface="Arial" panose="020B0604020202020204" pitchFamily="34" charset="0"/>
                <a:hlinkClick r:id="rId5"/>
              </a:rPr>
              <a:t>rd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5"/>
              </a:rPr>
              <a:t> Edition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54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Author on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6"/>
              </a:rPr>
              <a:t>Simple Talk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57154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Organizes:</a:t>
            </a: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7"/>
              </a:rPr>
              <a:t>SQL Saturday Albany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8"/>
              </a:rPr>
              <a:t>SQL Saturday New York City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hlinkClick r:id="rId9"/>
              </a:rPr>
              <a:t>Future Data Driven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00026" lvl="1" indent="-257154"/>
            <a:r>
              <a:rPr lang="en-US" dirty="0">
                <a:latin typeface="Arial" panose="020B0604020202020204" pitchFamily="34" charset="0"/>
                <a:hlinkClick r:id="rId10"/>
              </a:rPr>
              <a:t>Capital Area SQL Server User Group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54" indent="-257154"/>
            <a:r>
              <a:rPr lang="en-IN" dirty="0">
                <a:solidFill>
                  <a:schemeClr val="tx1"/>
                </a:solidFill>
                <a:latin typeface="Arial" panose="020B0604020202020204" pitchFamily="34" charset="0"/>
              </a:rPr>
              <a:t>Speaker at many data events</a:t>
            </a:r>
          </a:p>
          <a:p>
            <a:pPr marL="257154" indent="-257154"/>
            <a:r>
              <a:rPr lang="en-IN" dirty="0">
                <a:solidFill>
                  <a:schemeClr val="tx1"/>
                </a:solidFill>
                <a:latin typeface="Arial" panose="020B0604020202020204" pitchFamily="34" charset="0"/>
              </a:rPr>
              <a:t>Find me on: </a:t>
            </a:r>
            <a:r>
              <a:rPr lang="en-IN" sz="1800" b="1" dirty="0">
                <a:latin typeface="Arial" panose="020B0604020202020204" pitchFamily="34" charset="0"/>
                <a:hlinkClick r:id="rId11"/>
              </a:rPr>
              <a:t>LinkedIn</a:t>
            </a:r>
            <a:endParaRPr lang="en-IN" sz="1800" b="1" i="1" dirty="0"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09A8EF-B183-4015-BB48-2C07A22F563C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5048" y="2933050"/>
            <a:ext cx="1657837" cy="2210449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hlinkClick r:id="rId13"/>
            <a:extLst>
              <a:ext uri="{FF2B5EF4-FFF2-40B4-BE49-F238E27FC236}">
                <a16:creationId xmlns:a16="http://schemas.microsoft.com/office/drawing/2014/main" id="{D3F7A6C4-8D67-22BC-72B0-492FB7CFB8A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57690" y="3922657"/>
            <a:ext cx="1220842" cy="1220842"/>
          </a:xfrm>
          <a:prstGeom prst="rect">
            <a:avLst/>
          </a:prstGeom>
        </p:spPr>
      </p:pic>
      <p:pic>
        <p:nvPicPr>
          <p:cNvPr id="6" name="Picture 5">
            <a:hlinkClick r:id="rId6"/>
            <a:extLst>
              <a:ext uri="{FF2B5EF4-FFF2-40B4-BE49-F238E27FC236}">
                <a16:creationId xmlns:a16="http://schemas.microsoft.com/office/drawing/2014/main" id="{C0150A70-4960-1467-2BCE-63525BFB5DD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07681" y="4434746"/>
            <a:ext cx="1350008" cy="708754"/>
          </a:xfrm>
          <a:prstGeom prst="rect">
            <a:avLst/>
          </a:prstGeom>
        </p:spPr>
      </p:pic>
      <p:pic>
        <p:nvPicPr>
          <p:cNvPr id="9" name="Picture 8" descr="A blue and white sign&#10;&#10;Description automatically generated with low confidence">
            <a:hlinkClick r:id="rId16"/>
            <a:extLst>
              <a:ext uri="{FF2B5EF4-FFF2-40B4-BE49-F238E27FC236}">
                <a16:creationId xmlns:a16="http://schemas.microsoft.com/office/drawing/2014/main" id="{1EA7EEA1-2A6F-B598-BAAE-DC313E479F0A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206" y="3241296"/>
            <a:ext cx="1210608" cy="1899723"/>
          </a:xfrm>
          <a:prstGeom prst="rect">
            <a:avLst/>
          </a:prstGeom>
        </p:spPr>
      </p:pic>
      <p:pic>
        <p:nvPicPr>
          <p:cNvPr id="10" name="Picture 9" descr="A grey and orange logo&#10;&#10;Description automatically generated with low confidence">
            <a:hlinkClick r:id="rId18"/>
            <a:extLst>
              <a:ext uri="{FF2B5EF4-FFF2-40B4-BE49-F238E27FC236}">
                <a16:creationId xmlns:a16="http://schemas.microsoft.com/office/drawing/2014/main" id="{23D99231-E9AF-62EA-4A9E-A65939B3447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15" y="4545612"/>
            <a:ext cx="1466566" cy="611501"/>
          </a:xfrm>
          <a:prstGeom prst="rect">
            <a:avLst/>
          </a:prstGeom>
        </p:spPr>
      </p:pic>
      <p:pic>
        <p:nvPicPr>
          <p:cNvPr id="11" name="Picture 10">
            <a:hlinkClick r:id="rId20"/>
            <a:extLst>
              <a:ext uri="{FF2B5EF4-FFF2-40B4-BE49-F238E27FC236}">
                <a16:creationId xmlns:a16="http://schemas.microsoft.com/office/drawing/2014/main" id="{CE1D1CE2-6B81-A465-0427-26DEE99175A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9571" y="4126459"/>
            <a:ext cx="2733184" cy="389479"/>
          </a:xfrm>
          <a:prstGeom prst="rect">
            <a:avLst/>
          </a:prstGeom>
        </p:spPr>
      </p:pic>
      <p:pic>
        <p:nvPicPr>
          <p:cNvPr id="8" name="Picture 7" descr="A red sign with white text&#10;&#10;Description automatically generated">
            <a:extLst>
              <a:ext uri="{FF2B5EF4-FFF2-40B4-BE49-F238E27FC236}">
                <a16:creationId xmlns:a16="http://schemas.microsoft.com/office/drawing/2014/main" id="{E22618DD-8B63-0416-0E5A-EFEA5D3C7869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532" y="3619733"/>
            <a:ext cx="1141971" cy="152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62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Prompt Engineering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Improves AI interactions and output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Delineates purpose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Ensures relevance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Refines inputs/outputs</a:t>
            </a:r>
            <a:br>
              <a:rPr lang="en-US" sz="3000" dirty="0">
                <a:solidFill>
                  <a:schemeClr val="tx1"/>
                </a:solidFill>
              </a:rPr>
            </a:br>
            <a:endParaRPr lang="en-US" sz="3000" dirty="0">
              <a:solidFill>
                <a:schemeClr val="tx1"/>
              </a:solidFill>
            </a:endParaRPr>
          </a:p>
          <a:p>
            <a:pPr lvl="0" algn="ctr">
              <a:spcBef>
                <a:spcPts val="0"/>
              </a:spcBef>
              <a:buClr>
                <a:srgbClr val="0090D2"/>
              </a:buClr>
            </a:pPr>
            <a:r>
              <a:rPr lang="en-US" sz="3000" b="1" i="1" dirty="0">
                <a:solidFill>
                  <a:schemeClr val="bg2">
                    <a:lumMod val="75000"/>
                  </a:schemeClr>
                </a:solidFill>
              </a:rPr>
              <a:t>Cannot prompt your way out of bad data!</a:t>
            </a:r>
          </a:p>
        </p:txBody>
      </p:sp>
    </p:spTree>
    <p:extLst>
      <p:ext uri="{BB962C8B-B14F-4D97-AF65-F5344CB8AC3E}">
        <p14:creationId xmlns:p14="http://schemas.microsoft.com/office/powerpoint/2010/main" val="35528204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RAG</a:t>
            </a:r>
            <a:r>
              <a:rPr lang="en-US" sz="3000" i="1" dirty="0"/>
              <a:t> (Retrieval Augmented Generation)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This is “your” data that is used to provide meaningful output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Train model on one data set, use another data set for RAG.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Cannot be used to “fix” bad training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Fixing/updating bad RAG data is not hard.</a:t>
            </a:r>
          </a:p>
        </p:txBody>
      </p:sp>
    </p:spTree>
    <p:extLst>
      <p:ext uri="{BB962C8B-B14F-4D97-AF65-F5344CB8AC3E}">
        <p14:creationId xmlns:p14="http://schemas.microsoft.com/office/powerpoint/2010/main" val="3892468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Search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Breaks data into chunks, creating mathematical associations of similarity.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Bad data will create bad associations that are hard to find and fix.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Vectorization detail can be used, if needed, to reverse engineer bad results </a:t>
            </a:r>
            <a:r>
              <a:rPr lang="en-US" sz="2000" i="1" dirty="0">
                <a:solidFill>
                  <a:schemeClr val="tx1"/>
                </a:solidFill>
              </a:rPr>
              <a:t> (this isn’t fun!)</a:t>
            </a:r>
          </a:p>
        </p:txBody>
      </p:sp>
    </p:spTree>
    <p:extLst>
      <p:ext uri="{BB962C8B-B14F-4D97-AF65-F5344CB8AC3E}">
        <p14:creationId xmlns:p14="http://schemas.microsoft.com/office/powerpoint/2010/main" val="3768452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Search</a:t>
            </a:r>
          </a:p>
        </p:txBody>
      </p:sp>
      <p:pic>
        <p:nvPicPr>
          <p:cNvPr id="4" name="Picture 3" descr="A diagram of a cat and dog&#10;&#10;Description automatically generated">
            <a:extLst>
              <a:ext uri="{FF2B5EF4-FFF2-40B4-BE49-F238E27FC236}">
                <a16:creationId xmlns:a16="http://schemas.microsoft.com/office/drawing/2014/main" id="{477D41FC-E503-3FF1-4551-9A2CB8EBC4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015" y="750110"/>
            <a:ext cx="5555619" cy="421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531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Fine-Tuning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52438" y="864183"/>
            <a:ext cx="8242300" cy="3753999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Allows a model to be tailored to a more </a:t>
            </a:r>
            <a:r>
              <a:rPr lang="en-US" sz="3000" b="1" dirty="0">
                <a:solidFill>
                  <a:schemeClr val="tx1"/>
                </a:solidFill>
              </a:rPr>
              <a:t>specific</a:t>
            </a:r>
            <a:r>
              <a:rPr lang="en-US" sz="3000" dirty="0">
                <a:solidFill>
                  <a:schemeClr val="tx1"/>
                </a:solidFill>
              </a:rPr>
              <a:t> use-case.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Adds specific </a:t>
            </a:r>
            <a:r>
              <a:rPr lang="en-US" sz="3000" b="1" dirty="0">
                <a:solidFill>
                  <a:schemeClr val="tx1"/>
                </a:solidFill>
              </a:rPr>
              <a:t>domain-knowledge</a:t>
            </a:r>
            <a:r>
              <a:rPr lang="en-US" sz="3000" dirty="0">
                <a:solidFill>
                  <a:schemeClr val="tx1"/>
                </a:solidFill>
              </a:rPr>
              <a:t> to data.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Requires non-trivial time/effort to implement.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Is NOT a solution to bad data.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endParaRPr lang="en-US" sz="3000" dirty="0">
              <a:solidFill>
                <a:schemeClr val="tx1"/>
              </a:solidFill>
            </a:endParaRPr>
          </a:p>
        </p:txBody>
      </p:sp>
      <p:pic>
        <p:nvPicPr>
          <p:cNvPr id="6" name="Picture 5" descr="A red screwdriver with a red handle&#10;&#10;Description automatically generated">
            <a:extLst>
              <a:ext uri="{FF2B5EF4-FFF2-40B4-BE49-F238E27FC236}">
                <a16:creationId xmlns:a16="http://schemas.microsoft.com/office/drawing/2014/main" id="{06A4A55E-8C9F-A787-D158-96DF1F620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748" y="3276051"/>
            <a:ext cx="1828504" cy="175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935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94519-7353-B261-14E7-563F52004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B289E-FCDC-7E8E-0238-5A2C1B939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Data is Not Always Better!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85A892B-4B2A-DC90-5B2E-B2C67B75EE1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4500" y="864183"/>
            <a:ext cx="8242300" cy="3232727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Ensure data points are: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Accurate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Relevant</a:t>
            </a:r>
          </a:p>
          <a:p>
            <a:pPr marL="685800" lvl="1"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</a:rPr>
              <a:t>Complete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Reduce Noise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Remove data that will lead to bad training or bad responses.</a:t>
            </a:r>
          </a:p>
        </p:txBody>
      </p:sp>
    </p:spTree>
    <p:extLst>
      <p:ext uri="{BB962C8B-B14F-4D97-AF65-F5344CB8AC3E}">
        <p14:creationId xmlns:p14="http://schemas.microsoft.com/office/powerpoint/2010/main" val="34514179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4D228-D731-3AAC-B119-8A8A72188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58B03-EF97-64F3-E87A-960CCBCAE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8C14BB-7171-F777-FAF7-FA81E01687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7200" y="955386"/>
            <a:ext cx="8242300" cy="3232727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Artificially-generated data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Mimics real-world data</a:t>
            </a:r>
          </a:p>
          <a:p>
            <a:pPr marL="685800" lvl="1">
              <a:spcBef>
                <a:spcPts val="0"/>
              </a:spcBef>
            </a:pPr>
            <a:r>
              <a:rPr lang="en-US" sz="2200" dirty="0">
                <a:solidFill>
                  <a:schemeClr val="tx1"/>
                </a:solidFill>
              </a:rPr>
              <a:t>Same mathematical properties</a:t>
            </a:r>
          </a:p>
          <a:p>
            <a:pPr marL="685800" lvl="1">
              <a:spcBef>
                <a:spcPts val="0"/>
              </a:spcBef>
            </a:pPr>
            <a:r>
              <a:rPr lang="en-US" sz="2200" dirty="0">
                <a:solidFill>
                  <a:schemeClr val="tx1"/>
                </a:solidFill>
              </a:rPr>
              <a:t>Different information</a:t>
            </a:r>
          </a:p>
          <a:p>
            <a:pPr marL="685800" lvl="1">
              <a:spcBef>
                <a:spcPts val="0"/>
              </a:spcBef>
            </a:pPr>
            <a:r>
              <a:rPr lang="en-US" sz="2200" dirty="0">
                <a:solidFill>
                  <a:schemeClr val="tx1"/>
                </a:solidFill>
              </a:rPr>
              <a:t>Can remove PII/protected data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Hard to generate without bias/replication/bad data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Need to prove that new data is </a:t>
            </a:r>
            <a:r>
              <a:rPr lang="en-US" sz="2200" b="1" i="1" dirty="0">
                <a:solidFill>
                  <a:schemeClr val="tx1"/>
                </a:solidFill>
              </a:rPr>
              <a:t>valid</a:t>
            </a:r>
            <a:r>
              <a:rPr lang="en-US" sz="2200" dirty="0">
                <a:solidFill>
                  <a:schemeClr val="tx1"/>
                </a:solidFill>
              </a:rPr>
              <a:t> AND </a:t>
            </a:r>
            <a:r>
              <a:rPr lang="en-US" sz="2200" b="1" i="1" dirty="0">
                <a:solidFill>
                  <a:schemeClr val="tx1"/>
                </a:solidFill>
              </a:rPr>
              <a:t>unique</a:t>
            </a:r>
            <a:r>
              <a:rPr lang="en-US" sz="2200" dirty="0">
                <a:solidFill>
                  <a:schemeClr val="tx1"/>
                </a:solidFill>
              </a:rPr>
              <a:t>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Cannot dilute bad data with good synthetic data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Must be validated.</a:t>
            </a:r>
          </a:p>
        </p:txBody>
      </p:sp>
    </p:spTree>
    <p:extLst>
      <p:ext uri="{BB962C8B-B14F-4D97-AF65-F5344CB8AC3E}">
        <p14:creationId xmlns:p14="http://schemas.microsoft.com/office/powerpoint/2010/main" val="2533081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Unlearning Data Can Harm Models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57200" y="955386"/>
            <a:ext cx="8242300" cy="3232727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</a:rPr>
              <a:t>Unlearning involves forcing a model to forget specific information.</a:t>
            </a:r>
          </a:p>
          <a:p>
            <a:pPr marL="685800" lvl="1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PII</a:t>
            </a:r>
          </a:p>
          <a:p>
            <a:pPr marL="685800" lvl="1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Bad data</a:t>
            </a:r>
          </a:p>
          <a:p>
            <a:pPr marL="685800" lvl="1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Copyrighted material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</a:rPr>
              <a:t>Beware legal/compliance issues</a:t>
            </a:r>
          </a:p>
          <a:p>
            <a:pPr marL="685800" lvl="1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Removing data elements completely is hard to prove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</a:rPr>
              <a:t>Test carefully to ensure no adverse side-effects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</a:rPr>
              <a:t>Consider updating training data &amp; retraining a model</a:t>
            </a:r>
          </a:p>
        </p:txBody>
      </p:sp>
    </p:spTree>
    <p:extLst>
      <p:ext uri="{BB962C8B-B14F-4D97-AF65-F5344CB8AC3E}">
        <p14:creationId xmlns:p14="http://schemas.microsoft.com/office/powerpoint/2010/main" val="10609118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E8DF7-916D-9970-CE69-DF46DC368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ED0A-A36F-4ED7-B2BE-1F24E0130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Loops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48D820A-1093-F0E8-2EEB-E2C3D34A951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AI can create/modify insights, data, responses, and content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Beware this new data becoming part of existing data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Is this intentional!?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Feedback loops can amplify some results or diminish others.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Separating new data from previous data can be a useful way to ensure that problems are isolated.</a:t>
            </a:r>
          </a:p>
          <a:p>
            <a:pPr lvl="0">
              <a:spcBef>
                <a:spcPts val="0"/>
              </a:spcBef>
              <a:buClr>
                <a:srgbClr val="0090D2"/>
              </a:buClr>
            </a:pPr>
            <a:endParaRPr lang="en-US" sz="2200" b="1" i="1" dirty="0">
              <a:solidFill>
                <a:schemeClr val="tx1"/>
              </a:solidFill>
            </a:endParaRPr>
          </a:p>
          <a:p>
            <a:pPr lvl="0" algn="ctr">
              <a:spcBef>
                <a:spcPts val="0"/>
              </a:spcBef>
              <a:buClr>
                <a:srgbClr val="0090D2"/>
              </a:buClr>
            </a:pPr>
            <a:r>
              <a:rPr lang="en-US" sz="2200" b="1" i="1" dirty="0">
                <a:solidFill>
                  <a:schemeClr val="tx1"/>
                </a:solidFill>
              </a:rPr>
              <a:t>Use caution when adding new data to existing data sets!</a:t>
            </a:r>
          </a:p>
        </p:txBody>
      </p:sp>
    </p:spTree>
    <p:extLst>
      <p:ext uri="{BB962C8B-B14F-4D97-AF65-F5344CB8AC3E}">
        <p14:creationId xmlns:p14="http://schemas.microsoft.com/office/powerpoint/2010/main" val="2656813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493" dirty="0"/>
              <a:t>Conclusion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457200" y="816429"/>
            <a:ext cx="8229600" cy="370892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Bad data is most easily resolved at its source.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 quality rules have not changed over the years!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AI model manipulation is not a substitute for good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Carefully test models and ensure that invalid responses are identified and resolved by finding their origin.</a:t>
            </a:r>
          </a:p>
        </p:txBody>
      </p:sp>
      <p:pic>
        <p:nvPicPr>
          <p:cNvPr id="3" name="Picture 2" descr="A red tick in a box&#10;&#10;Description automatically generated">
            <a:extLst>
              <a:ext uri="{FF2B5EF4-FFF2-40B4-BE49-F238E27FC236}">
                <a16:creationId xmlns:a16="http://schemas.microsoft.com/office/drawing/2014/main" id="{FD4926A8-2C49-48ED-C470-4CD5AC503E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342" y="2930333"/>
            <a:ext cx="1856275" cy="214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647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27E01FF-926B-047A-53DC-43FEDCAD8CD1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484" y="160770"/>
            <a:ext cx="34290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D914DE2-3216-FB74-32C1-37CD56316643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484" y="160770"/>
            <a:ext cx="34290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BC1ADD6-1DFE-25E0-EF6A-A98811D1EBD2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64" y="1466039"/>
            <a:ext cx="2953752" cy="843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161FB9E1-FBC4-B0C9-11B2-CF35E25808E1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150" y="1285409"/>
            <a:ext cx="3266868" cy="918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96F52E9D-6E35-B8F7-A897-3A09298C3BF0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178" y="3864520"/>
            <a:ext cx="1371600" cy="548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FCD9D14C-E97F-6C88-6C32-F5EEE79722D9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122" y="3781803"/>
            <a:ext cx="1371600" cy="548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6576F02F-7AAE-3D83-58D8-750202513DF1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78" y="3864520"/>
            <a:ext cx="1371600" cy="548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8" name="Picture 34" descr="16 THANK YOU SIGNS ideas | thank you ...">
            <a:extLst>
              <a:ext uri="{FF2B5EF4-FFF2-40B4-BE49-F238E27FC236}">
                <a16:creationId xmlns:a16="http://schemas.microsoft.com/office/drawing/2014/main" id="{BAFD5844-A32C-062A-664C-50A49F230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9038" y="2000250"/>
            <a:ext cx="1685925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black and orange text&#10;&#10;AI-generated content may be incorrect.">
            <a:extLst>
              <a:ext uri="{FF2B5EF4-FFF2-40B4-BE49-F238E27FC236}">
                <a16:creationId xmlns:a16="http://schemas.microsoft.com/office/drawing/2014/main" id="{C5B336DA-9374-F228-7B24-126EB71577D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238" y="2574100"/>
            <a:ext cx="3426899" cy="965351"/>
          </a:xfrm>
          <a:prstGeom prst="rect">
            <a:avLst/>
          </a:prstGeom>
        </p:spPr>
      </p:pic>
      <p:pic>
        <p:nvPicPr>
          <p:cNvPr id="3" name="Picture 2" descr="A logo with blue and black text&#10;&#10;AI-generated content may be incorrect.">
            <a:extLst>
              <a:ext uri="{FF2B5EF4-FFF2-40B4-BE49-F238E27FC236}">
                <a16:creationId xmlns:a16="http://schemas.microsoft.com/office/drawing/2014/main" id="{8FEED499-780F-2FE9-34F7-11F34FF43F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05237" y="2115395"/>
            <a:ext cx="2895100" cy="15067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FBADDE-2EED-BD76-BFEF-CB51E07FDCA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15903" y="3407570"/>
            <a:ext cx="2109286" cy="135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90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remove" nodeType="withEffect">
                                  <p:stCondLst>
                                    <p:cond delay="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0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0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08FE4AF-B348-5DEE-C10F-85D8705B9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903" y="205979"/>
            <a:ext cx="8252828" cy="857250"/>
          </a:xfrm>
        </p:spPr>
        <p:txBody>
          <a:bodyPr/>
          <a:lstStyle/>
          <a:p>
            <a:r>
              <a:rPr lang="en-US" dirty="0"/>
              <a:t>Questions? Thank You!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3D7694-6D38-D578-B6BE-6A0138EC0E4E}"/>
              </a:ext>
            </a:extLst>
          </p:cNvPr>
          <p:cNvSpPr txBox="1"/>
          <p:nvPr/>
        </p:nvSpPr>
        <p:spPr>
          <a:xfrm>
            <a:off x="456902" y="860032"/>
            <a:ext cx="578061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Find me here:</a:t>
            </a:r>
            <a:endParaRPr lang="en-US" b="1" dirty="0">
              <a:hlinkClick r:id="rId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Ed Pollack | LinkedIn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Edward Pollack | Most Valuable Professionals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https://sessionize.com/edward-pollack/</a:t>
            </a:r>
            <a:endParaRPr lang="en-US" dirty="0"/>
          </a:p>
          <a:p>
            <a:r>
              <a:rPr lang="en-US" b="1" dirty="0"/>
              <a:t>Find my content here: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hlinkClick r:id="rId6"/>
              </a:rPr>
              <a:t>EdwardPollack</a:t>
            </a:r>
            <a:r>
              <a:rPr lang="en-US" dirty="0">
                <a:hlinkClick r:id="rId6"/>
              </a:rPr>
              <a:t> (Ed Pollack) (github.com)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Edward Pollack, Author at Simple Talk (red-gate.com)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8"/>
              </a:rPr>
              <a:t>Ed Pollack, Author at SQL Shack - articles about database auditing, server performance, data recovery, and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0413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6BB60-EBB9-945C-3368-C1AB83456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660" y="141199"/>
            <a:ext cx="3868340" cy="617934"/>
          </a:xfrm>
        </p:spPr>
        <p:txBody>
          <a:bodyPr anchor="t">
            <a:normAutofit fontScale="77500" lnSpcReduction="20000"/>
          </a:bodyPr>
          <a:lstStyle/>
          <a:p>
            <a:pPr algn="ctr"/>
            <a:r>
              <a:rPr lang="en-US" sz="2700" dirty="0"/>
              <a:t>Session Evaluation</a:t>
            </a:r>
            <a:br>
              <a:rPr lang="en-US" sz="2700" dirty="0"/>
            </a:br>
            <a:r>
              <a:rPr lang="en-US" sz="2700" dirty="0"/>
              <a:t>Win 6x$50 gift card</a:t>
            </a:r>
            <a:r>
              <a:rPr lang="en-US" dirty="0"/>
              <a:t>	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6B585-A52C-36B2-1CDF-A44A617C8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02969" y="141199"/>
            <a:ext cx="3887391" cy="617934"/>
          </a:xfrm>
        </p:spPr>
        <p:txBody>
          <a:bodyPr anchor="t">
            <a:normAutofit fontScale="77500" lnSpcReduction="20000"/>
          </a:bodyPr>
          <a:lstStyle/>
          <a:p>
            <a:pPr algn="ctr"/>
            <a:r>
              <a:rPr lang="en-US" sz="2700" dirty="0"/>
              <a:t>Event Evaluation</a:t>
            </a:r>
            <a:br>
              <a:rPr lang="en-US" sz="2700" dirty="0"/>
            </a:br>
            <a:r>
              <a:rPr lang="en-US" sz="2700" dirty="0"/>
              <a:t>Win $100 gift card</a:t>
            </a:r>
          </a:p>
        </p:txBody>
      </p:sp>
      <p:pic>
        <p:nvPicPr>
          <p:cNvPr id="10" name="Content Placeholder 9" descr="Qr code on a photo of mountains and hot air balloons&#10;&#10;AI-generated content may be incorrect.">
            <a:extLst>
              <a:ext uri="{FF2B5EF4-FFF2-40B4-BE49-F238E27FC236}">
                <a16:creationId xmlns:a16="http://schemas.microsoft.com/office/drawing/2014/main" id="{7B1EB0F2-7E19-A0E2-B8A7-A4FABFA4541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84420" y="990065"/>
            <a:ext cx="3634740" cy="3634740"/>
          </a:xfrm>
        </p:spPr>
      </p:pic>
      <p:pic>
        <p:nvPicPr>
          <p:cNvPr id="18" name="Content Placeholder 17" descr="Qr code on a photo of a mountain&#10;&#10;AI-generated content may be incorrect.">
            <a:extLst>
              <a:ext uri="{FF2B5EF4-FFF2-40B4-BE49-F238E27FC236}">
                <a16:creationId xmlns:a16="http://schemas.microsoft.com/office/drawing/2014/main" id="{47D0D24B-1121-950D-BE49-7BA37A68AE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20460" y="990065"/>
            <a:ext cx="3634740" cy="3634740"/>
          </a:xfrm>
        </p:spPr>
      </p:pic>
    </p:spTree>
    <p:extLst>
      <p:ext uri="{BB962C8B-B14F-4D97-AF65-F5344CB8AC3E}">
        <p14:creationId xmlns:p14="http://schemas.microsoft.com/office/powerpoint/2010/main" val="1309070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How does AI use data?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Why does data quality matter? 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What are frequent data mistakes made in AI?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3000" dirty="0">
                <a:solidFill>
                  <a:schemeClr val="tx1"/>
                </a:solidFill>
              </a:rPr>
              <a:t>Best practices to improve data quality.</a:t>
            </a:r>
          </a:p>
        </p:txBody>
      </p:sp>
    </p:spTree>
    <p:extLst>
      <p:ext uri="{BB962C8B-B14F-4D97-AF65-F5344CB8AC3E}">
        <p14:creationId xmlns:p14="http://schemas.microsoft.com/office/powerpoint/2010/main" val="2474421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 Life Cycle</a:t>
            </a:r>
            <a:br>
              <a:rPr lang="en-US" dirty="0"/>
            </a:br>
            <a:r>
              <a:rPr lang="en-US" sz="2000" i="1" dirty="0"/>
              <a:t>(Sometimes)</a:t>
            </a:r>
            <a:endParaRPr lang="en-US" sz="2000" dirty="0"/>
          </a:p>
        </p:txBody>
      </p:sp>
      <p:pic>
        <p:nvPicPr>
          <p:cNvPr id="6" name="Content Placeholder 5" descr="A diagram of a design&#10;&#10;Description automatically generated">
            <a:extLst>
              <a:ext uri="{FF2B5EF4-FFF2-40B4-BE49-F238E27FC236}">
                <a16:creationId xmlns:a16="http://schemas.microsoft.com/office/drawing/2014/main" id="{AF99A12C-7BD0-7D3F-BF0B-A680FBFA5A1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83" y="1580606"/>
            <a:ext cx="8613179" cy="2377439"/>
          </a:xfrm>
        </p:spPr>
      </p:pic>
    </p:spTree>
    <p:extLst>
      <p:ext uri="{BB962C8B-B14F-4D97-AF65-F5344CB8AC3E}">
        <p14:creationId xmlns:p14="http://schemas.microsoft.com/office/powerpoint/2010/main" val="2079728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Development Life Cycle</a:t>
            </a:r>
            <a:br>
              <a:rPr lang="en-US" dirty="0"/>
            </a:br>
            <a:r>
              <a:rPr lang="en-US" sz="2000" i="1" dirty="0"/>
              <a:t>(Sometimes)</a:t>
            </a:r>
          </a:p>
        </p:txBody>
      </p:sp>
      <p:pic>
        <p:nvPicPr>
          <p:cNvPr id="6" name="Content Placeholder 5" descr="A green sign with black text&#10;&#10;Description automatically generated">
            <a:extLst>
              <a:ext uri="{FF2B5EF4-FFF2-40B4-BE49-F238E27FC236}">
                <a16:creationId xmlns:a16="http://schemas.microsoft.com/office/drawing/2014/main" id="{566585EC-22B8-FC9C-1F73-479AADF909B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76" y="1742190"/>
            <a:ext cx="8722227" cy="1634559"/>
          </a:xfrm>
        </p:spPr>
      </p:pic>
    </p:spTree>
    <p:extLst>
      <p:ext uri="{BB962C8B-B14F-4D97-AF65-F5344CB8AC3E}">
        <p14:creationId xmlns:p14="http://schemas.microsoft.com/office/powerpoint/2010/main" val="4189407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of Data &amp; AI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05130" y="1031036"/>
            <a:ext cx="8242300" cy="3232727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Data grows and evolves over time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Data may be copied/moved/transformed many times prior to ML/AI</a:t>
            </a:r>
          </a:p>
          <a:p>
            <a:pPr marL="34290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Existing data quality is inherited by downstream processes</a:t>
            </a:r>
          </a:p>
          <a:p>
            <a:pPr marL="34290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AI processes are often quite authoritative</a:t>
            </a:r>
          </a:p>
        </p:txBody>
      </p:sp>
      <p:pic>
        <p:nvPicPr>
          <p:cNvPr id="4" name="Picture 3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F7B59EFD-7FDB-A9A3-6AB7-17DE78B94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3658925"/>
            <a:ext cx="8724900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864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5AF64B-91F3-BF45-7856-A433F4441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D6996-3B45-2F95-0132-AA93078BD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Important Reminder!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F654AE-8211-C0A2-95DC-966FA0D499F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130" y="1031036"/>
            <a:ext cx="8242300" cy="3232727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AI Algorithms are </a:t>
            </a:r>
            <a:r>
              <a:rPr lang="en-US" sz="2600" b="1" dirty="0">
                <a:solidFill>
                  <a:schemeClr val="tx1"/>
                </a:solidFill>
              </a:rPr>
              <a:t>software tools</a:t>
            </a:r>
            <a:r>
              <a:rPr lang="en-US" sz="2600" dirty="0">
                <a:solidFill>
                  <a:schemeClr val="tx1"/>
                </a:solidFill>
              </a:rPr>
              <a:t>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They are trained on, and act on </a:t>
            </a:r>
            <a:r>
              <a:rPr lang="en-US" sz="2600" b="1" dirty="0">
                <a:solidFill>
                  <a:schemeClr val="tx1"/>
                </a:solidFill>
              </a:rPr>
              <a:t>data</a:t>
            </a:r>
            <a:r>
              <a:rPr lang="en-US" sz="2600" dirty="0">
                <a:solidFill>
                  <a:schemeClr val="tx1"/>
                </a:solidFill>
              </a:rPr>
              <a:t>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Your software/apps are what use AI and bring meaning to those underlying algorithms.</a:t>
            </a:r>
          </a:p>
          <a:p>
            <a:pPr marL="342900" lvl="0" indent="-342900">
              <a:spcBef>
                <a:spcPts val="0"/>
              </a:spcBef>
              <a:buClr>
                <a:srgbClr val="0090D2"/>
              </a:buClr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Therefore, </a:t>
            </a:r>
            <a:r>
              <a:rPr lang="en-US" sz="2600" b="1" dirty="0">
                <a:solidFill>
                  <a:schemeClr val="tx1"/>
                </a:solidFill>
              </a:rPr>
              <a:t>YOU</a:t>
            </a:r>
            <a:r>
              <a:rPr lang="en-US" sz="2600" dirty="0">
                <a:solidFill>
                  <a:schemeClr val="tx1"/>
                </a:solidFill>
              </a:rPr>
              <a:t> are responsible for how AI apps consume, process, output, and create </a:t>
            </a:r>
            <a:r>
              <a:rPr lang="en-US" sz="2600" b="1" dirty="0">
                <a:solidFill>
                  <a:schemeClr val="tx1"/>
                </a:solidFill>
              </a:rPr>
              <a:t>data</a:t>
            </a:r>
            <a:r>
              <a:rPr lang="en-US" sz="26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9771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50850" y="1444238"/>
            <a:ext cx="8242300" cy="3232727"/>
          </a:xfrm>
        </p:spPr>
        <p:txBody>
          <a:bodyPr/>
          <a:lstStyle/>
          <a:p>
            <a:pPr lvl="0" algn="ctr">
              <a:spcBef>
                <a:spcPts val="0"/>
              </a:spcBef>
              <a:buClr>
                <a:srgbClr val="0090D2"/>
              </a:buClr>
            </a:pPr>
            <a:r>
              <a:rPr lang="en-US" sz="6500" b="1" i="1" dirty="0">
                <a:solidFill>
                  <a:schemeClr val="bg2">
                    <a:lumMod val="75000"/>
                  </a:schemeClr>
                </a:solidFill>
              </a:rPr>
              <a:t>How can we</a:t>
            </a:r>
          </a:p>
          <a:p>
            <a:pPr lvl="0" algn="ctr">
              <a:spcBef>
                <a:spcPts val="0"/>
              </a:spcBef>
              <a:buClr>
                <a:srgbClr val="0090D2"/>
              </a:buClr>
            </a:pPr>
            <a:r>
              <a:rPr lang="en-US" sz="6500" b="1" i="1" dirty="0">
                <a:solidFill>
                  <a:schemeClr val="bg2">
                    <a:lumMod val="75000"/>
                  </a:schemeClr>
                </a:solidFill>
              </a:rPr>
              <a:t>prevent bad data?</a:t>
            </a:r>
          </a:p>
        </p:txBody>
      </p:sp>
    </p:spTree>
    <p:extLst>
      <p:ext uri="{BB962C8B-B14F-4D97-AF65-F5344CB8AC3E}">
        <p14:creationId xmlns:p14="http://schemas.microsoft.com/office/powerpoint/2010/main" val="989538913"/>
      </p:ext>
    </p:extLst>
  </p:cSld>
  <p:clrMapOvr>
    <a:masterClrMapping/>
  </p:clrMapOvr>
</p:sld>
</file>

<file path=ppt/theme/theme1.xml><?xml version="1.0" encoding="utf-8"?>
<a:theme xmlns:a="http://schemas.openxmlformats.org/drawingml/2006/main" name="PASS 2013_SpeakerTemplate_16x9">
  <a:themeElements>
    <a:clrScheme name="Custom 3">
      <a:dk1>
        <a:srgbClr val="58585A"/>
      </a:dk1>
      <a:lt1>
        <a:srgbClr val="FFFFFF"/>
      </a:lt1>
      <a:dk2>
        <a:srgbClr val="003A78"/>
      </a:dk2>
      <a:lt2>
        <a:srgbClr val="0061B0"/>
      </a:lt2>
      <a:accent1>
        <a:srgbClr val="5FBB46"/>
      </a:accent1>
      <a:accent2>
        <a:srgbClr val="0090D2"/>
      </a:accent2>
      <a:accent3>
        <a:srgbClr val="FFD800"/>
      </a:accent3>
      <a:accent4>
        <a:srgbClr val="B3191E"/>
      </a:accent4>
      <a:accent5>
        <a:srgbClr val="003677"/>
      </a:accent5>
      <a:accent6>
        <a:srgbClr val="939598"/>
      </a:accent6>
      <a:hlink>
        <a:srgbClr val="0084CC"/>
      </a:hlink>
      <a:folHlink>
        <a:srgbClr val="505150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 2013_SpeakerTemplate_16x9.potx</Template>
  <TotalTime>3791</TotalTime>
  <Words>1122</Words>
  <Application>Microsoft Office PowerPoint</Application>
  <PresentationFormat>On-screen Show (16:9)</PresentationFormat>
  <Paragraphs>166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Consolas</vt:lpstr>
      <vt:lpstr>Segoe UI</vt:lpstr>
      <vt:lpstr>PASS 2013_SpeakerTemplate_16x9</vt:lpstr>
      <vt:lpstr>Quality AI Requires Quality Data</vt:lpstr>
      <vt:lpstr>Ed Pollack</vt:lpstr>
      <vt:lpstr>PowerPoint Presentation</vt:lpstr>
      <vt:lpstr>Agenda</vt:lpstr>
      <vt:lpstr>Software Development Life Cycle (Sometimes)</vt:lpstr>
      <vt:lpstr>AI Development Life Cycle (Sometimes)</vt:lpstr>
      <vt:lpstr>Challenges of Data &amp; AI</vt:lpstr>
      <vt:lpstr>An Important Reminder!</vt:lpstr>
      <vt:lpstr>PowerPoint Presentation</vt:lpstr>
      <vt:lpstr>OLTP/App/Edge Data: Data Starts Here!</vt:lpstr>
      <vt:lpstr>Validate OLTP/App/Edge Data</vt:lpstr>
      <vt:lpstr>Validate ETL/ELT Data</vt:lpstr>
      <vt:lpstr>Validate OLAP/Report/Analytic Data</vt:lpstr>
      <vt:lpstr>Post-Release Validation</vt:lpstr>
      <vt:lpstr>New Columns &amp; Changed Meaning</vt:lpstr>
      <vt:lpstr>Names/Data Types Matter!</vt:lpstr>
      <vt:lpstr>Note: Training Data vs. RAG Data</vt:lpstr>
      <vt:lpstr>Data Documentation</vt:lpstr>
      <vt:lpstr>PowerPoint Presentation</vt:lpstr>
      <vt:lpstr>Prompt Engineering</vt:lpstr>
      <vt:lpstr>RAG (Retrieval Augmented Generation)</vt:lpstr>
      <vt:lpstr>Semantic Search</vt:lpstr>
      <vt:lpstr>Semantic Search</vt:lpstr>
      <vt:lpstr>Fine-Tuning</vt:lpstr>
      <vt:lpstr>More Data is Not Always Better!</vt:lpstr>
      <vt:lpstr>Synthetic Data</vt:lpstr>
      <vt:lpstr>Unlearning Data Can Harm Models</vt:lpstr>
      <vt:lpstr>Feedback Loops</vt:lpstr>
      <vt:lpstr>Conclusion</vt:lpstr>
      <vt:lpstr>Questions? Thank You!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No more than 2 lines</dc:title>
  <dc:creator>Lana Montgomery</dc:creator>
  <cp:lastModifiedBy>Edward Pollack</cp:lastModifiedBy>
  <cp:revision>482</cp:revision>
  <dcterms:created xsi:type="dcterms:W3CDTF">2013-07-12T18:23:55Z</dcterms:created>
  <dcterms:modified xsi:type="dcterms:W3CDTF">2025-09-26T13:19:42Z</dcterms:modified>
</cp:coreProperties>
</file>